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3" r:id="rId4"/>
    <p:sldId id="264" r:id="rId5"/>
    <p:sldId id="275" r:id="rId6"/>
    <p:sldId id="274" r:id="rId7"/>
    <p:sldId id="259" r:id="rId8"/>
    <p:sldId id="260" r:id="rId9"/>
    <p:sldId id="266" r:id="rId10"/>
    <p:sldId id="261" r:id="rId11"/>
    <p:sldId id="277" r:id="rId12"/>
    <p:sldId id="278" r:id="rId13"/>
    <p:sldId id="276" r:id="rId14"/>
    <p:sldId id="272" r:id="rId15"/>
    <p:sldId id="267" r:id="rId16"/>
    <p:sldId id="265" r:id="rId17"/>
    <p:sldId id="268" r:id="rId18"/>
    <p:sldId id="270" r:id="rId19"/>
    <p:sldId id="269" r:id="rId20"/>
    <p:sldId id="27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5" d="100"/>
          <a:sy n="65" d="100"/>
        </p:scale>
        <p:origin x="96"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DEFF10-75CD-4C0D-8A24-B0D43DCC982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350277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F10-75CD-4C0D-8A24-B0D43DCC982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2930817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F10-75CD-4C0D-8A24-B0D43DCC982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410136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EFF10-75CD-4C0D-8A24-B0D43DCC982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371938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EFF10-75CD-4C0D-8A24-B0D43DCC9821}"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82146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DEFF10-75CD-4C0D-8A24-B0D43DCC982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256506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DEFF10-75CD-4C0D-8A24-B0D43DCC9821}"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977306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DEFF10-75CD-4C0D-8A24-B0D43DCC9821}"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259807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FF10-75CD-4C0D-8A24-B0D43DCC9821}"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409126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EFF10-75CD-4C0D-8A24-B0D43DCC982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117847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EFF10-75CD-4C0D-8A24-B0D43DCC9821}"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AFB75F-6FD8-47BF-AC03-D8890E9C6226}" type="slidenum">
              <a:rPr lang="en-US" smtClean="0"/>
              <a:t>‹#›</a:t>
            </a:fld>
            <a:endParaRPr lang="en-US"/>
          </a:p>
        </p:txBody>
      </p:sp>
    </p:spTree>
    <p:extLst>
      <p:ext uri="{BB962C8B-B14F-4D97-AF65-F5344CB8AC3E}">
        <p14:creationId xmlns:p14="http://schemas.microsoft.com/office/powerpoint/2010/main" val="1108170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EFF10-75CD-4C0D-8A24-B0D43DCC9821}" type="datetimeFigureOut">
              <a:rPr lang="en-US" smtClean="0"/>
              <a:t>3/18/2016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FB75F-6FD8-47BF-AC03-D8890E9C6226}" type="slidenum">
              <a:rPr lang="en-US" smtClean="0"/>
              <a:t>‹#›</a:t>
            </a:fld>
            <a:endParaRPr lang="en-US"/>
          </a:p>
        </p:txBody>
      </p:sp>
    </p:spTree>
    <p:extLst>
      <p:ext uri="{BB962C8B-B14F-4D97-AF65-F5344CB8AC3E}">
        <p14:creationId xmlns:p14="http://schemas.microsoft.com/office/powerpoint/2010/main" val="252797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KE5YwN4NW5o"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BV6EP9bBba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7236" y="343045"/>
            <a:ext cx="8880764" cy="1413019"/>
          </a:xfrm>
        </p:spPr>
        <p:txBody>
          <a:bodyPr/>
          <a:lstStyle/>
          <a:p>
            <a:r>
              <a:rPr lang="en-US" b="1" dirty="0" smtClean="0"/>
              <a:t>Flight Design Project</a:t>
            </a:r>
            <a:endParaRPr lang="en-US" b="1" dirty="0"/>
          </a:p>
        </p:txBody>
      </p:sp>
      <p:sp>
        <p:nvSpPr>
          <p:cNvPr id="3" name="Subtitle 2"/>
          <p:cNvSpPr>
            <a:spLocks noGrp="1"/>
          </p:cNvSpPr>
          <p:nvPr>
            <p:ph type="subTitle" idx="1"/>
          </p:nvPr>
        </p:nvSpPr>
        <p:spPr>
          <a:xfrm>
            <a:off x="2979014" y="11131213"/>
            <a:ext cx="2967191" cy="754610"/>
          </a:xfrm>
        </p:spPr>
        <p:txBody>
          <a:bodyPr/>
          <a:lstStyle/>
          <a:p>
            <a:endParaRPr lang="en-US" dirty="0"/>
          </a:p>
        </p:txBody>
      </p:sp>
      <p:pic>
        <p:nvPicPr>
          <p:cNvPr id="4" name="Picture 4" descr="http://www.mycity-web.com/wp-content/uploads/2015/1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4705" y="2276466"/>
            <a:ext cx="6725277" cy="3782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ssets.natgeotv.com/POD/59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968" y="2276466"/>
            <a:ext cx="5043958" cy="3782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Stanford Design Thinking Process</a:t>
            </a:r>
            <a:endParaRPr lang="en-US" b="1" dirty="0"/>
          </a:p>
        </p:txBody>
      </p:sp>
      <p:pic>
        <p:nvPicPr>
          <p:cNvPr id="3074" name="Picture 2" descr="http://longevity3.stanford.edu/designchallenge2015-16/files/2015/05/design-think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262" y="1825625"/>
            <a:ext cx="86194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170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use a design process? </a:t>
            </a:r>
            <a:r>
              <a:rPr lang="en-US" b="1" dirty="0" smtClean="0"/>
              <a:t>Bystander Effect</a:t>
            </a:r>
            <a:endParaRPr lang="en-US" b="1" dirty="0"/>
          </a:p>
        </p:txBody>
      </p:sp>
      <p:sp>
        <p:nvSpPr>
          <p:cNvPr id="3" name="Content Placeholder 2"/>
          <p:cNvSpPr>
            <a:spLocks noGrp="1"/>
          </p:cNvSpPr>
          <p:nvPr>
            <p:ph idx="1"/>
          </p:nvPr>
        </p:nvSpPr>
        <p:spPr/>
        <p:txBody>
          <a:bodyPr>
            <a:normAutofit lnSpcReduction="10000"/>
          </a:bodyPr>
          <a:lstStyle/>
          <a:p>
            <a:r>
              <a:rPr lang="en-US" dirty="0">
                <a:hlinkClick r:id="rId2"/>
              </a:rPr>
              <a:t>https://</a:t>
            </a:r>
            <a:r>
              <a:rPr lang="en-US" dirty="0" smtClean="0">
                <a:hlinkClick r:id="rId2"/>
              </a:rPr>
              <a:t>www.youtube.com/watch?v=KE5YwN4NW5o</a:t>
            </a:r>
            <a:endParaRPr lang="en-US" dirty="0" smtClean="0"/>
          </a:p>
          <a:p>
            <a:endParaRPr lang="en-US" dirty="0"/>
          </a:p>
          <a:p>
            <a:r>
              <a:rPr lang="en-US" dirty="0" smtClean="0"/>
              <a:t>A social psychological phenomenon in which individuals do not offer means of help to a victim when other people are present. The probability of help is inversely related to the number of participants. There is a diffusion of responsibility in groups. </a:t>
            </a:r>
          </a:p>
          <a:p>
            <a:endParaRPr lang="en-US" dirty="0"/>
          </a:p>
          <a:p>
            <a:r>
              <a:rPr lang="en-US" dirty="0" smtClean="0"/>
              <a:t>Kitty Genovese</a:t>
            </a:r>
            <a:endParaRPr lang="en-US" dirty="0"/>
          </a:p>
          <a:p>
            <a:endParaRPr lang="en-US" dirty="0" smtClean="0"/>
          </a:p>
          <a:p>
            <a:r>
              <a:rPr lang="en-US" dirty="0" smtClean="0"/>
              <a:t>How does this relate to group work?</a:t>
            </a:r>
          </a:p>
          <a:p>
            <a:endParaRPr lang="en-US" dirty="0"/>
          </a:p>
          <a:p>
            <a:endParaRPr lang="en-US" dirty="0"/>
          </a:p>
        </p:txBody>
      </p:sp>
      <p:pic>
        <p:nvPicPr>
          <p:cNvPr id="1026" name="Picture 2" descr="https://lh5.googleusercontent.com/9InTxjPAxuO9nThfYQ2Lp5gzkODiMoS9wcM4sHm3WqjvkaAYpWRFu3dz3Xac2Me9Nt8z1qlkfaucOeGEJMB5IN7eg7iz8R_nkAZIG9cZ5fQ3_xV_6QTM2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730" y="4001294"/>
            <a:ext cx="3089070" cy="219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053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use a design process? </a:t>
            </a:r>
            <a:r>
              <a:rPr lang="en-US" b="1" dirty="0" smtClean="0"/>
              <a:t>Group Think</a:t>
            </a:r>
            <a:endParaRPr lang="en-US" b="1" dirty="0"/>
          </a:p>
        </p:txBody>
      </p:sp>
      <p:sp>
        <p:nvSpPr>
          <p:cNvPr id="3" name="Content Placeholder 2"/>
          <p:cNvSpPr>
            <a:spLocks noGrp="1"/>
          </p:cNvSpPr>
          <p:nvPr>
            <p:ph idx="1"/>
          </p:nvPr>
        </p:nvSpPr>
        <p:spPr/>
        <p:txBody>
          <a:bodyPr/>
          <a:lstStyle/>
          <a:p>
            <a:r>
              <a:rPr lang="en-US" dirty="0" smtClean="0"/>
              <a:t>A psychological phenomenon that occurs within a group of people, in which the desire for harmony of conformity of the group results in an irrational or dysfunctional decision-making outcome. Groups members try to minimize conflict and reach consensus without critical evaluation of alternative viewpoints</a:t>
            </a:r>
          </a:p>
          <a:p>
            <a:endParaRPr lang="en-US" dirty="0"/>
          </a:p>
          <a:p>
            <a:r>
              <a:rPr lang="en-US" dirty="0" smtClean="0"/>
              <a:t>Example: Pearl Harbor-overwhelming evidence, including intercepted Japanese communications that an attack was coming in the Pacific Ocean (Pearl Harbor was warned, but the warning was collectively dismissed), were ignored and the US fleet was destroyed</a:t>
            </a:r>
            <a:endParaRPr lang="en-US" dirty="0"/>
          </a:p>
        </p:txBody>
      </p:sp>
    </p:spTree>
    <p:extLst>
      <p:ext uri="{BB962C8B-B14F-4D97-AF65-F5344CB8AC3E}">
        <p14:creationId xmlns:p14="http://schemas.microsoft.com/office/powerpoint/2010/main" val="156990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hinkspace.csu.edu.au/inf536reflections/files/2015/08/dt-copy-xfcrbh.jpg"/>
          <p:cNvPicPr/>
          <p:nvPr/>
        </p:nvPicPr>
        <p:blipFill>
          <a:blip r:embed="rId2">
            <a:extLst>
              <a:ext uri="{28A0092B-C50C-407E-A947-70E740481C1C}">
                <a14:useLocalDpi xmlns:a14="http://schemas.microsoft.com/office/drawing/2010/main" val="0"/>
              </a:ext>
            </a:extLst>
          </a:blip>
          <a:srcRect/>
          <a:stretch>
            <a:fillRect/>
          </a:stretch>
        </p:blipFill>
        <p:spPr bwMode="auto">
          <a:xfrm>
            <a:off x="1865414" y="479696"/>
            <a:ext cx="8644248" cy="5790475"/>
          </a:xfrm>
          <a:prstGeom prst="rect">
            <a:avLst/>
          </a:prstGeom>
          <a:noFill/>
          <a:ln>
            <a:noFill/>
          </a:ln>
        </p:spPr>
      </p:pic>
    </p:spTree>
    <p:extLst>
      <p:ext uri="{BB962C8B-B14F-4D97-AF65-F5344CB8AC3E}">
        <p14:creationId xmlns:p14="http://schemas.microsoft.com/office/powerpoint/2010/main" val="626174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Stanford Design Thinking Process</a:t>
            </a:r>
            <a:endParaRPr lang="en-US" b="1" dirty="0"/>
          </a:p>
        </p:txBody>
      </p:sp>
      <p:sp>
        <p:nvSpPr>
          <p:cNvPr id="3" name="Content Placeholder 2"/>
          <p:cNvSpPr>
            <a:spLocks noGrp="1"/>
          </p:cNvSpPr>
          <p:nvPr>
            <p:ph idx="1"/>
          </p:nvPr>
        </p:nvSpPr>
        <p:spPr/>
        <p:txBody>
          <a:bodyPr>
            <a:normAutofit fontScale="85000" lnSpcReduction="20000"/>
          </a:bodyPr>
          <a:lstStyle/>
          <a:p>
            <a:pPr fontAlgn="base"/>
            <a:r>
              <a:rPr lang="en-US" b="1" dirty="0"/>
              <a:t>EMPATHIZE:</a:t>
            </a:r>
            <a:r>
              <a:rPr lang="en-US" dirty="0"/>
              <a:t> Work to fully understand the experience of the user for whom you are designing.  Do this through observation, interaction, and immersing yourself in their experiences.</a:t>
            </a:r>
          </a:p>
          <a:p>
            <a:pPr fontAlgn="base"/>
            <a:r>
              <a:rPr lang="en-US" b="1" dirty="0"/>
              <a:t>DEFINE:</a:t>
            </a:r>
            <a:r>
              <a:rPr lang="en-US" dirty="0"/>
              <a:t> Process and synthesize the findings from your empathy work in order to form a user point of view that you will address with your design.</a:t>
            </a:r>
          </a:p>
          <a:p>
            <a:pPr fontAlgn="base"/>
            <a:r>
              <a:rPr lang="en-US" b="1" dirty="0"/>
              <a:t>IDEATE:</a:t>
            </a:r>
            <a:r>
              <a:rPr lang="en-US" dirty="0"/>
              <a:t> Explore a wide variety of possible solutions through generating a large quantity of diverse possible solutions, allowing you to step beyond the obvious and explore a range of ideas.</a:t>
            </a:r>
          </a:p>
          <a:p>
            <a:pPr fontAlgn="base"/>
            <a:r>
              <a:rPr lang="en-US" b="1" dirty="0"/>
              <a:t>PROTOTYPE:</a:t>
            </a:r>
            <a:r>
              <a:rPr lang="en-US" dirty="0"/>
              <a:t> Transform your ideas into a physical form so that you can experience and interact with them and, in the process, learn and develop more empathy.</a:t>
            </a:r>
          </a:p>
          <a:p>
            <a:pPr fontAlgn="base"/>
            <a:r>
              <a:rPr lang="en-US" b="1" dirty="0"/>
              <a:t>TEST:</a:t>
            </a:r>
            <a:r>
              <a:rPr lang="en-US" dirty="0"/>
              <a:t> Try out high-resolution products and use observations and feedback to refine prototypes, learn more about the user, and refine your original point of view.</a:t>
            </a:r>
          </a:p>
          <a:p>
            <a:endParaRPr lang="en-US" dirty="0"/>
          </a:p>
        </p:txBody>
      </p:sp>
    </p:spTree>
    <p:extLst>
      <p:ext uri="{BB962C8B-B14F-4D97-AF65-F5344CB8AC3E}">
        <p14:creationId xmlns:p14="http://schemas.microsoft.com/office/powerpoint/2010/main" val="2614973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45473"/>
            <a:ext cx="10207336" cy="862445"/>
          </a:xfrm>
        </p:spPr>
        <p:txBody>
          <a:bodyPr/>
          <a:lstStyle/>
          <a:p>
            <a:pPr algn="ctr"/>
            <a:r>
              <a:rPr lang="en-US" b="1" dirty="0" smtClean="0"/>
              <a:t>Design Time</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67" y="1096862"/>
            <a:ext cx="5010702" cy="28195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777" y="1084186"/>
            <a:ext cx="4556982" cy="2844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338" y="3965575"/>
            <a:ext cx="4084425" cy="2735899"/>
          </a:xfrm>
          <a:prstGeom prst="rect">
            <a:avLst/>
          </a:prstGeom>
        </p:spPr>
      </p:pic>
    </p:spTree>
    <p:extLst>
      <p:ext uri="{BB962C8B-B14F-4D97-AF65-F5344CB8AC3E}">
        <p14:creationId xmlns:p14="http://schemas.microsoft.com/office/powerpoint/2010/main" val="153257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Launch!</a:t>
            </a:r>
            <a:endParaRPr lang="en-US" b="1" dirty="0"/>
          </a:p>
        </p:txBody>
      </p:sp>
      <p:pic>
        <p:nvPicPr>
          <p:cNvPr id="4098" name="Picture 2" descr="https://compastro.files.wordpress.com/2013/07/rocket-laun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246" y="1534824"/>
            <a:ext cx="6061508" cy="51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61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Individual Reflection</a:t>
            </a:r>
            <a:endParaRPr lang="en-US" dirty="0"/>
          </a:p>
        </p:txBody>
      </p:sp>
      <p:sp>
        <p:nvSpPr>
          <p:cNvPr id="3" name="Content Placeholder 2"/>
          <p:cNvSpPr>
            <a:spLocks noGrp="1"/>
          </p:cNvSpPr>
          <p:nvPr>
            <p:ph idx="1"/>
          </p:nvPr>
        </p:nvSpPr>
        <p:spPr/>
        <p:txBody>
          <a:bodyPr/>
          <a:lstStyle/>
          <a:p>
            <a:r>
              <a:rPr lang="en-US" dirty="0"/>
              <a:t>How did </a:t>
            </a:r>
            <a:r>
              <a:rPr lang="en-US" dirty="0" smtClean="0"/>
              <a:t>my </a:t>
            </a:r>
            <a:r>
              <a:rPr lang="en-US" dirty="0"/>
              <a:t>device do? </a:t>
            </a:r>
            <a:r>
              <a:rPr lang="en-US" dirty="0" smtClean="0"/>
              <a:t>Am I happy </a:t>
            </a:r>
            <a:r>
              <a:rPr lang="en-US" dirty="0"/>
              <a:t>with the result?</a:t>
            </a:r>
          </a:p>
          <a:p>
            <a:r>
              <a:rPr lang="en-US" dirty="0"/>
              <a:t>How did </a:t>
            </a:r>
            <a:r>
              <a:rPr lang="en-US" dirty="0" smtClean="0"/>
              <a:t>my </a:t>
            </a:r>
            <a:r>
              <a:rPr lang="en-US" dirty="0"/>
              <a:t>group function compared to yesterday? </a:t>
            </a:r>
          </a:p>
          <a:p>
            <a:r>
              <a:rPr lang="en-US" dirty="0"/>
              <a:t>Looking back, how would </a:t>
            </a:r>
            <a:r>
              <a:rPr lang="en-US" dirty="0" smtClean="0"/>
              <a:t>I </a:t>
            </a:r>
            <a:r>
              <a:rPr lang="en-US" dirty="0"/>
              <a:t>approach this problem knowing what you now know?</a:t>
            </a:r>
          </a:p>
          <a:p>
            <a:r>
              <a:rPr lang="en-US" dirty="0" smtClean="0"/>
              <a:t>Did we follow the Stanford Design Process? Why or why not?</a:t>
            </a:r>
            <a:endParaRPr lang="en-US" dirty="0"/>
          </a:p>
        </p:txBody>
      </p:sp>
    </p:spTree>
    <p:extLst>
      <p:ext uri="{BB962C8B-B14F-4D97-AF65-F5344CB8AC3E}">
        <p14:creationId xmlns:p14="http://schemas.microsoft.com/office/powerpoint/2010/main" val="480698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Dynamic Analysis</a:t>
            </a:r>
          </a:p>
        </p:txBody>
      </p:sp>
      <p:sp>
        <p:nvSpPr>
          <p:cNvPr id="3" name="Content Placeholder 2"/>
          <p:cNvSpPr>
            <a:spLocks noGrp="1"/>
          </p:cNvSpPr>
          <p:nvPr>
            <p:ph idx="1"/>
          </p:nvPr>
        </p:nvSpPr>
        <p:spPr/>
        <p:txBody>
          <a:bodyPr/>
          <a:lstStyle/>
          <a:p>
            <a:r>
              <a:rPr lang="en-US" dirty="0"/>
              <a:t>What was your groups’ process</a:t>
            </a:r>
            <a:r>
              <a:rPr lang="en-US" dirty="0" smtClean="0"/>
              <a:t>?</a:t>
            </a:r>
          </a:p>
          <a:p>
            <a:r>
              <a:rPr lang="en-US" dirty="0" smtClean="0"/>
              <a:t>Did you follow the Stanford Design Process? Do you think it has value?</a:t>
            </a:r>
            <a:endParaRPr lang="en-US" dirty="0"/>
          </a:p>
          <a:p>
            <a:r>
              <a:rPr lang="en-US" dirty="0"/>
              <a:t>Did your group function effectively</a:t>
            </a:r>
            <a:r>
              <a:rPr lang="en-US" dirty="0" smtClean="0"/>
              <a:t>?</a:t>
            </a:r>
            <a:endParaRPr lang="en-US" dirty="0"/>
          </a:p>
          <a:p>
            <a:r>
              <a:rPr lang="en-US" dirty="0"/>
              <a:t>If you were going to do this again tomorrow, how would you change your process? </a:t>
            </a:r>
          </a:p>
          <a:p>
            <a:r>
              <a:rPr lang="en-US" dirty="0"/>
              <a:t>What techniques did or could improve the successful functioning of your group?</a:t>
            </a:r>
          </a:p>
          <a:p>
            <a:endParaRPr lang="en-US" dirty="0"/>
          </a:p>
        </p:txBody>
      </p:sp>
    </p:spTree>
    <p:extLst>
      <p:ext uri="{BB962C8B-B14F-4D97-AF65-F5344CB8AC3E}">
        <p14:creationId xmlns:p14="http://schemas.microsoft.com/office/powerpoint/2010/main" val="262002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Process</a:t>
            </a:r>
            <a:endParaRPr lang="en-US" b="1" dirty="0"/>
          </a:p>
        </p:txBody>
      </p:sp>
      <p:pic>
        <p:nvPicPr>
          <p:cNvPr id="3074" name="Picture 2" descr="http://longevity3.stanford.edu/designchallenge2015-16/files/2015/05/design-think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6262" y="1825625"/>
            <a:ext cx="86194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8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Objective</a:t>
            </a:r>
            <a:endParaRPr lang="en-US" b="1" dirty="0"/>
          </a:p>
        </p:txBody>
      </p:sp>
      <p:sp>
        <p:nvSpPr>
          <p:cNvPr id="3" name="Content Placeholder 2"/>
          <p:cNvSpPr>
            <a:spLocks noGrp="1"/>
          </p:cNvSpPr>
          <p:nvPr>
            <p:ph idx="1"/>
          </p:nvPr>
        </p:nvSpPr>
        <p:spPr/>
        <p:txBody>
          <a:bodyPr>
            <a:normAutofit lnSpcReduction="10000"/>
          </a:bodyPr>
          <a:lstStyle/>
          <a:p>
            <a:r>
              <a:rPr lang="en-US" dirty="0" smtClean="0"/>
              <a:t>To design a device to travel as far as possible in the air using only the materials provided</a:t>
            </a:r>
          </a:p>
          <a:p>
            <a:pPr marL="0" indent="0">
              <a:buNone/>
            </a:pPr>
            <a:endParaRPr lang="en-US" dirty="0" smtClean="0"/>
          </a:p>
          <a:p>
            <a:pPr marL="0" indent="0">
              <a:buNone/>
            </a:pPr>
            <a:r>
              <a:rPr lang="en-US" dirty="0" smtClean="0"/>
              <a:t>Best flight ever:</a:t>
            </a:r>
            <a:endParaRPr lang="en-US" dirty="0"/>
          </a:p>
          <a:p>
            <a:r>
              <a:rPr lang="en-US" dirty="0" smtClean="0">
                <a:hlinkClick r:id="rId2"/>
              </a:rPr>
              <a:t>https://www.youtube.com/watch?v=BV6EP9bBbac</a:t>
            </a:r>
            <a:endParaRPr lang="en-US" dirty="0" smtClean="0"/>
          </a:p>
          <a:p>
            <a:pPr marL="0" indent="0">
              <a:buNone/>
            </a:pPr>
            <a:endParaRPr lang="en-US" dirty="0"/>
          </a:p>
          <a:p>
            <a:pPr marL="0" indent="0">
              <a:buNone/>
            </a:pPr>
            <a:r>
              <a:rPr lang="en-US" dirty="0" smtClean="0"/>
              <a:t>As William </a:t>
            </a:r>
            <a:r>
              <a:rPr lang="en-US" dirty="0" err="1" smtClean="0"/>
              <a:t>Lidell</a:t>
            </a:r>
            <a:r>
              <a:rPr lang="en-US" dirty="0" smtClean="0"/>
              <a:t> stated in the  </a:t>
            </a:r>
            <a:r>
              <a:rPr lang="en-US" i="1" dirty="0" err="1" smtClean="0"/>
              <a:t>The</a:t>
            </a:r>
            <a:r>
              <a:rPr lang="en-US" i="1" dirty="0" smtClean="0"/>
              <a:t> Universal Principles of Design</a:t>
            </a:r>
            <a:r>
              <a:rPr lang="en-US" dirty="0" smtClean="0"/>
              <a:t>:</a:t>
            </a:r>
          </a:p>
          <a:p>
            <a:pPr marL="0" indent="0">
              <a:buNone/>
            </a:pPr>
            <a:r>
              <a:rPr lang="en-US" sz="3200" u="sng" dirty="0" smtClean="0">
                <a:solidFill>
                  <a:srgbClr val="7030A0"/>
                </a:solidFill>
                <a:effectLst/>
              </a:rPr>
              <a:t>The best designers sometimes disregard the principles of design.</a:t>
            </a:r>
            <a:endParaRPr lang="en-US" sz="3200" u="sng" dirty="0" smtClean="0">
              <a:solidFill>
                <a:srgbClr val="7030A0"/>
              </a:solidFill>
            </a:endParaRPr>
          </a:p>
        </p:txBody>
      </p:sp>
    </p:spTree>
    <p:extLst>
      <p:ext uri="{BB962C8B-B14F-4D97-AF65-F5344CB8AC3E}">
        <p14:creationId xmlns:p14="http://schemas.microsoft.com/office/powerpoint/2010/main" val="109985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Share out results</a:t>
            </a:r>
            <a:endParaRPr lang="en-US" b="1" dirty="0"/>
          </a:p>
        </p:txBody>
      </p:sp>
      <p:sp>
        <p:nvSpPr>
          <p:cNvPr id="3" name="Content Placeholder 2"/>
          <p:cNvSpPr>
            <a:spLocks noGrp="1"/>
          </p:cNvSpPr>
          <p:nvPr>
            <p:ph idx="1"/>
          </p:nvPr>
        </p:nvSpPr>
        <p:spPr/>
        <p:txBody>
          <a:bodyPr/>
          <a:lstStyle/>
          <a:p>
            <a:r>
              <a:rPr lang="en-US" dirty="0"/>
              <a:t>Pick one group member to share: 1-2 minutes each</a:t>
            </a:r>
          </a:p>
          <a:p>
            <a:endParaRPr lang="en-US" dirty="0"/>
          </a:p>
        </p:txBody>
      </p:sp>
    </p:spTree>
    <p:extLst>
      <p:ext uri="{BB962C8B-B14F-4D97-AF65-F5344CB8AC3E}">
        <p14:creationId xmlns:p14="http://schemas.microsoft.com/office/powerpoint/2010/main" val="199863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Design Principle-Bias Toward Action</a:t>
            </a:r>
            <a:endParaRPr lang="en-US" b="1" dirty="0"/>
          </a:p>
        </p:txBody>
      </p:sp>
      <p:sp>
        <p:nvSpPr>
          <p:cNvPr id="3" name="Content Placeholder 2"/>
          <p:cNvSpPr>
            <a:spLocks noGrp="1"/>
          </p:cNvSpPr>
          <p:nvPr>
            <p:ph idx="1"/>
          </p:nvPr>
        </p:nvSpPr>
        <p:spPr/>
        <p:txBody>
          <a:bodyPr/>
          <a:lstStyle/>
          <a:p>
            <a:r>
              <a:rPr lang="en-US" dirty="0" smtClean="0"/>
              <a:t>Bias toward action is a core mindset or principle of design thinking. It means we promote action-oriented behavior, rather than discussion-based work</a:t>
            </a:r>
          </a:p>
          <a:p>
            <a:r>
              <a:rPr lang="en-US" dirty="0" smtClean="0"/>
              <a:t>Action is viewed as a way to get “unstuck,” to inspire new thinking, and to come to agreement as a group</a:t>
            </a:r>
          </a:p>
          <a:p>
            <a:endParaRPr lang="en-US" dirty="0"/>
          </a:p>
        </p:txBody>
      </p:sp>
    </p:spTree>
    <p:extLst>
      <p:ext uri="{BB962C8B-B14F-4D97-AF65-F5344CB8AC3E}">
        <p14:creationId xmlns:p14="http://schemas.microsoft.com/office/powerpoint/2010/main" val="318386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Practice Objective (4 </a:t>
            </a:r>
            <a:r>
              <a:rPr lang="en-US" b="1" dirty="0" err="1" smtClean="0"/>
              <a:t>mins</a:t>
            </a:r>
            <a:r>
              <a:rPr lang="en-US" b="1" dirty="0" smtClean="0"/>
              <a:t>)</a:t>
            </a:r>
            <a:endParaRPr lang="en-US" b="1" dirty="0"/>
          </a:p>
        </p:txBody>
      </p:sp>
      <p:sp>
        <p:nvSpPr>
          <p:cNvPr id="3" name="Content Placeholder 2"/>
          <p:cNvSpPr>
            <a:spLocks noGrp="1"/>
          </p:cNvSpPr>
          <p:nvPr>
            <p:ph idx="1"/>
          </p:nvPr>
        </p:nvSpPr>
        <p:spPr/>
        <p:txBody>
          <a:bodyPr/>
          <a:lstStyle/>
          <a:p>
            <a:r>
              <a:rPr lang="en-US" dirty="0" smtClean="0"/>
              <a:t>Meet your team members and learn their names</a:t>
            </a:r>
          </a:p>
          <a:p>
            <a:r>
              <a:rPr lang="en-US" dirty="0" smtClean="0"/>
              <a:t>Submit a team name that will be used for the duration of the project</a:t>
            </a:r>
            <a:endParaRPr lang="en-US" dirty="0"/>
          </a:p>
        </p:txBody>
      </p:sp>
    </p:spTree>
    <p:extLst>
      <p:ext uri="{BB962C8B-B14F-4D97-AF65-F5344CB8AC3E}">
        <p14:creationId xmlns:p14="http://schemas.microsoft.com/office/powerpoint/2010/main" val="147011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Practice Objective analysis</a:t>
            </a:r>
            <a:endParaRPr lang="en-US" b="1" dirty="0"/>
          </a:p>
        </p:txBody>
      </p:sp>
      <p:sp>
        <p:nvSpPr>
          <p:cNvPr id="3" name="Content Placeholder 2"/>
          <p:cNvSpPr>
            <a:spLocks noGrp="1"/>
          </p:cNvSpPr>
          <p:nvPr>
            <p:ph idx="1"/>
          </p:nvPr>
        </p:nvSpPr>
        <p:spPr/>
        <p:txBody>
          <a:bodyPr/>
          <a:lstStyle/>
          <a:p>
            <a:r>
              <a:rPr lang="en-US" dirty="0" smtClean="0"/>
              <a:t>Does everyone know everyone’s name (quiz a random team member)</a:t>
            </a:r>
          </a:p>
          <a:p>
            <a:r>
              <a:rPr lang="en-US" dirty="0" smtClean="0"/>
              <a:t>What process did you follow to pick a name? </a:t>
            </a:r>
          </a:p>
          <a:p>
            <a:r>
              <a:rPr lang="en-US" dirty="0" smtClean="0"/>
              <a:t>Does </a:t>
            </a:r>
            <a:r>
              <a:rPr lang="en-US" i="1" dirty="0" smtClean="0"/>
              <a:t>everyone</a:t>
            </a:r>
            <a:r>
              <a:rPr lang="en-US" dirty="0" smtClean="0"/>
              <a:t> like the name? If not, what does that mean for your process?</a:t>
            </a:r>
          </a:p>
          <a:p>
            <a:r>
              <a:rPr lang="en-US" dirty="0" smtClean="0"/>
              <a:t>Did everyone get a chance to contribute ideas? </a:t>
            </a:r>
          </a:p>
          <a:p>
            <a:r>
              <a:rPr lang="en-US" dirty="0" smtClean="0"/>
              <a:t>Was this process effective?</a:t>
            </a:r>
          </a:p>
        </p:txBody>
      </p:sp>
    </p:spTree>
    <p:extLst>
      <p:ext uri="{BB962C8B-B14F-4D97-AF65-F5344CB8AC3E}">
        <p14:creationId xmlns:p14="http://schemas.microsoft.com/office/powerpoint/2010/main" val="241586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“Spray”Brainstorm-3 minutes</a:t>
            </a:r>
            <a:br>
              <a:rPr lang="en-US" b="1" dirty="0" smtClean="0"/>
            </a:br>
            <a:endParaRPr lang="en-US" b="1" dirty="0"/>
          </a:p>
        </p:txBody>
      </p:sp>
      <p:sp>
        <p:nvSpPr>
          <p:cNvPr id="3" name="Content Placeholder 2"/>
          <p:cNvSpPr>
            <a:spLocks noGrp="1"/>
          </p:cNvSpPr>
          <p:nvPr>
            <p:ph idx="1"/>
          </p:nvPr>
        </p:nvSpPr>
        <p:spPr/>
        <p:txBody>
          <a:bodyPr/>
          <a:lstStyle/>
          <a:p>
            <a:endParaRPr lang="en-US" dirty="0" smtClean="0"/>
          </a:p>
          <a:p>
            <a:r>
              <a:rPr lang="en-US" dirty="0" smtClean="0"/>
              <a:t>Name as many things as possible that fly through the air.</a:t>
            </a:r>
          </a:p>
          <a:p>
            <a:endParaRPr lang="en-US" dirty="0"/>
          </a:p>
          <a:p>
            <a:r>
              <a:rPr lang="en-US" sz="5400" u="sng" dirty="0" smtClean="0">
                <a:solidFill>
                  <a:srgbClr val="FF0000"/>
                </a:solidFill>
              </a:rPr>
              <a:t>“To have a great idea, have a lot of them.”</a:t>
            </a:r>
            <a:r>
              <a:rPr lang="en-US" sz="5400" dirty="0" smtClean="0">
                <a:solidFill>
                  <a:srgbClr val="FF0000"/>
                </a:solidFill>
              </a:rPr>
              <a:t>–Thomas Edison</a:t>
            </a:r>
            <a:endParaRPr lang="en-US" sz="5400" dirty="0">
              <a:solidFill>
                <a:srgbClr val="FF0000"/>
              </a:solidFill>
            </a:endParaRPr>
          </a:p>
        </p:txBody>
      </p:sp>
    </p:spTree>
    <p:extLst>
      <p:ext uri="{BB962C8B-B14F-4D97-AF65-F5344CB8AC3E}">
        <p14:creationId xmlns:p14="http://schemas.microsoft.com/office/powerpoint/2010/main" val="23508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Google Project Aristotle</a:t>
            </a:r>
            <a:endParaRPr lang="en-US" b="1" dirty="0"/>
          </a:p>
        </p:txBody>
      </p:sp>
      <p:sp>
        <p:nvSpPr>
          <p:cNvPr id="3" name="Content Placeholder 2"/>
          <p:cNvSpPr>
            <a:spLocks noGrp="1"/>
          </p:cNvSpPr>
          <p:nvPr>
            <p:ph idx="1"/>
          </p:nvPr>
        </p:nvSpPr>
        <p:spPr/>
        <p:txBody>
          <a:bodyPr/>
          <a:lstStyle/>
          <a:p>
            <a:r>
              <a:rPr lang="en-US" dirty="0" smtClean="0"/>
              <a:t>Google’s People Operations (HR) conducted a massive study to try and figure out to make the perfect team-Project Aristotle</a:t>
            </a:r>
          </a:p>
          <a:p>
            <a:r>
              <a:rPr lang="en-US" dirty="0" smtClean="0"/>
              <a:t>Very difficult, because they aren’t clear indicators for what type of groups will succeed-group dynamics are </a:t>
            </a:r>
            <a:r>
              <a:rPr lang="en-US" i="1" dirty="0" smtClean="0"/>
              <a:t>extremely</a:t>
            </a:r>
            <a:r>
              <a:rPr lang="en-US" dirty="0" smtClean="0"/>
              <a:t> complex</a:t>
            </a:r>
          </a:p>
          <a:p>
            <a:r>
              <a:rPr lang="en-US" dirty="0" smtClean="0"/>
              <a:t>Found two important similarities among successful groups:</a:t>
            </a:r>
          </a:p>
          <a:p>
            <a:pPr marL="514350" indent="-514350">
              <a:buAutoNum type="arabicParenR"/>
            </a:pPr>
            <a:r>
              <a:rPr lang="en-US" dirty="0" smtClean="0"/>
              <a:t>Equality in distribution of conversational turn taking</a:t>
            </a:r>
          </a:p>
          <a:p>
            <a:pPr marL="514350" indent="-514350">
              <a:buAutoNum type="arabicParenR"/>
            </a:pPr>
            <a:r>
              <a:rPr lang="en-US" dirty="0" smtClean="0"/>
              <a:t>Demonstrate high social sensitivity-can figure out how people are feeling </a:t>
            </a:r>
            <a:endParaRPr lang="en-US" dirty="0"/>
          </a:p>
        </p:txBody>
      </p:sp>
      <p:pic>
        <p:nvPicPr>
          <p:cNvPr id="1028" name="Picture 4" descr="http://ichef.bbci.co.uk/news/660/cpsprodpb/17A21/production/_85310869_85310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2748" y="365125"/>
            <a:ext cx="2629189" cy="1477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6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Main Objective Parameters</a:t>
            </a:r>
            <a:endParaRPr lang="en-US" dirty="0"/>
          </a:p>
        </p:txBody>
      </p:sp>
      <p:sp>
        <p:nvSpPr>
          <p:cNvPr id="3" name="Content Placeholder 2"/>
          <p:cNvSpPr>
            <a:spLocks noGrp="1"/>
          </p:cNvSpPr>
          <p:nvPr>
            <p:ph idx="1"/>
          </p:nvPr>
        </p:nvSpPr>
        <p:spPr/>
        <p:txBody>
          <a:bodyPr/>
          <a:lstStyle/>
          <a:p>
            <a:r>
              <a:rPr lang="en-US" dirty="0" smtClean="0"/>
              <a:t>Groups are randomly assigned </a:t>
            </a:r>
          </a:p>
          <a:p>
            <a:r>
              <a:rPr lang="en-US" dirty="0" smtClean="0"/>
              <a:t>Can only use physical materials provided</a:t>
            </a:r>
          </a:p>
          <a:p>
            <a:r>
              <a:rPr lang="en-US" dirty="0" smtClean="0"/>
              <a:t>Can use internet for 10 consecutive minutes (on one computer) of design time ONLY, group must decide when and alert teacher</a:t>
            </a:r>
          </a:p>
          <a:p>
            <a:r>
              <a:rPr lang="en-US" dirty="0" smtClean="0"/>
              <a:t>Each team can only fly ONE design</a:t>
            </a:r>
          </a:p>
          <a:p>
            <a:r>
              <a:rPr lang="en-US" dirty="0" smtClean="0"/>
              <a:t>Each team gets five launches, longest launch counts</a:t>
            </a:r>
          </a:p>
          <a:p>
            <a:r>
              <a:rPr lang="en-US" dirty="0" smtClean="0"/>
              <a:t>You can use the launchers or throw your design</a:t>
            </a:r>
          </a:p>
          <a:p>
            <a:r>
              <a:rPr lang="en-US" dirty="0" smtClean="0"/>
              <a:t>You will have approximately 90 minutes of design time. </a:t>
            </a:r>
          </a:p>
          <a:p>
            <a:endParaRPr lang="en-US" dirty="0"/>
          </a:p>
        </p:txBody>
      </p:sp>
    </p:spTree>
    <p:extLst>
      <p:ext uri="{BB962C8B-B14F-4D97-AF65-F5344CB8AC3E}">
        <p14:creationId xmlns:p14="http://schemas.microsoft.com/office/powerpoint/2010/main" val="384840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45473"/>
            <a:ext cx="10207336" cy="862445"/>
          </a:xfrm>
        </p:spPr>
        <p:txBody>
          <a:bodyPr/>
          <a:lstStyle/>
          <a:p>
            <a:pPr algn="ctr"/>
            <a:r>
              <a:rPr lang="en-US" b="1" dirty="0" smtClean="0"/>
              <a:t>Design Time</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167" y="1096862"/>
            <a:ext cx="5010702" cy="28195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777" y="1084186"/>
            <a:ext cx="4556982" cy="28448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338" y="3965575"/>
            <a:ext cx="4084425" cy="2735899"/>
          </a:xfrm>
          <a:prstGeom prst="rect">
            <a:avLst/>
          </a:prstGeom>
        </p:spPr>
      </p:pic>
    </p:spTree>
    <p:extLst>
      <p:ext uri="{BB962C8B-B14F-4D97-AF65-F5344CB8AC3E}">
        <p14:creationId xmlns:p14="http://schemas.microsoft.com/office/powerpoint/2010/main" val="381775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reflection</a:t>
            </a:r>
            <a:endParaRPr lang="en-US" dirty="0"/>
          </a:p>
        </p:txBody>
      </p:sp>
      <p:sp>
        <p:nvSpPr>
          <p:cNvPr id="3" name="Content Placeholder 2"/>
          <p:cNvSpPr>
            <a:spLocks noGrp="1"/>
          </p:cNvSpPr>
          <p:nvPr>
            <p:ph idx="1"/>
          </p:nvPr>
        </p:nvSpPr>
        <p:spPr/>
        <p:txBody>
          <a:bodyPr/>
          <a:lstStyle/>
          <a:p>
            <a:r>
              <a:rPr lang="en-US" dirty="0"/>
              <a:t>How did my group work together?</a:t>
            </a:r>
          </a:p>
          <a:p>
            <a:r>
              <a:rPr lang="en-US" dirty="0"/>
              <a:t>How can we work more effectively tomorrow?</a:t>
            </a:r>
          </a:p>
          <a:p>
            <a:r>
              <a:rPr lang="en-US" dirty="0"/>
              <a:t>What were my strengths and weaknesses as a member of my team</a:t>
            </a:r>
            <a:r>
              <a:rPr lang="en-US" dirty="0" smtClean="0"/>
              <a:t>?</a:t>
            </a:r>
          </a:p>
          <a:p>
            <a:r>
              <a:rPr lang="en-US" dirty="0" smtClean="0"/>
              <a:t>Did I practice  the design principle “bias to action?”</a:t>
            </a:r>
            <a:endParaRPr lang="en-US" dirty="0"/>
          </a:p>
          <a:p>
            <a:endParaRPr lang="en-US" dirty="0"/>
          </a:p>
        </p:txBody>
      </p:sp>
    </p:spTree>
    <p:extLst>
      <p:ext uri="{BB962C8B-B14F-4D97-AF65-F5344CB8AC3E}">
        <p14:creationId xmlns:p14="http://schemas.microsoft.com/office/powerpoint/2010/main" val="2948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3860</TotalTime>
  <Words>703</Words>
  <Application>Microsoft Office PowerPoint</Application>
  <PresentationFormat>Widescreen</PresentationFormat>
  <Paragraphs>81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Flight Design Project</vt:lpstr>
      <vt:lpstr>Objective</vt:lpstr>
      <vt:lpstr>Practice Objective (4 mins)</vt:lpstr>
      <vt:lpstr>Practice Objective analysis</vt:lpstr>
      <vt:lpstr>“Spray”Brainstorm-3 minutes </vt:lpstr>
      <vt:lpstr>Google Project Aristotle</vt:lpstr>
      <vt:lpstr>Main Objective Parameters</vt:lpstr>
      <vt:lpstr>Design Time</vt:lpstr>
      <vt:lpstr>Day 1 reflection</vt:lpstr>
      <vt:lpstr>Stanford Design Thinking Process</vt:lpstr>
      <vt:lpstr>Why use a design process? Bystander Effect</vt:lpstr>
      <vt:lpstr>Why use a design process? Group Think</vt:lpstr>
      <vt:lpstr>PowerPoint Presentation</vt:lpstr>
      <vt:lpstr>Stanford Design Thinking Process</vt:lpstr>
      <vt:lpstr>Design Time</vt:lpstr>
      <vt:lpstr>Launch!</vt:lpstr>
      <vt:lpstr>Day 2 Individual Reflection</vt:lpstr>
      <vt:lpstr>Group Dynamic Analysis</vt:lpstr>
      <vt:lpstr>Process</vt:lpstr>
      <vt:lpstr>Share out results</vt:lpstr>
      <vt:lpstr>Design Principle-Bias Toward Action</vt:lpstr>
    </vt:vector>
  </TitlesOfParts>
  <Company>SIATech,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Flight Design Project</dc:title>
  <dc:creator>Logue, Daniel</dc:creator>
  <cp:lastModifiedBy>Logue, Daniel</cp:lastModifiedBy>
  <cp:revision>49</cp:revision>
  <dcterms:created xsi:type="dcterms:W3CDTF">2016-02-10T16:41:04Z</dcterms:created>
  <dcterms:modified xsi:type="dcterms:W3CDTF">2016-03-18T15:39:30Z</dcterms:modified>
</cp:coreProperties>
</file>